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63" r:id="rId2"/>
    <p:sldId id="414" r:id="rId3"/>
    <p:sldId id="415" r:id="rId4"/>
    <p:sldId id="417" r:id="rId5"/>
    <p:sldId id="416" r:id="rId6"/>
    <p:sldId id="418" r:id="rId7"/>
    <p:sldId id="419" r:id="rId8"/>
    <p:sldId id="421" r:id="rId9"/>
    <p:sldId id="420" r:id="rId10"/>
    <p:sldId id="422" r:id="rId11"/>
    <p:sldId id="425" r:id="rId12"/>
    <p:sldId id="426" r:id="rId13"/>
    <p:sldId id="427" r:id="rId14"/>
    <p:sldId id="428" r:id="rId15"/>
    <p:sldId id="431" r:id="rId16"/>
    <p:sldId id="430" r:id="rId17"/>
    <p:sldId id="429" r:id="rId18"/>
    <p:sldId id="432" r:id="rId19"/>
    <p:sldId id="434" r:id="rId20"/>
    <p:sldId id="435" r:id="rId21"/>
    <p:sldId id="436" r:id="rId22"/>
    <p:sldId id="437" r:id="rId23"/>
    <p:sldId id="438" r:id="rId24"/>
    <p:sldId id="439" r:id="rId25"/>
    <p:sldId id="441" r:id="rId26"/>
    <p:sldId id="442" r:id="rId27"/>
    <p:sldId id="443" r:id="rId28"/>
    <p:sldId id="444" r:id="rId29"/>
  </p:sldIdLst>
  <p:sldSz cx="12192000" cy="6858000"/>
  <p:notesSz cx="6888163" cy="100187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93487-6FF4-432B-AF45-8EB8245A8804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821238"/>
            <a:ext cx="5510213" cy="39449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E5D53-B5AF-407B-8767-81EF81B4B214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7643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02043-D905-3D9F-A379-22811A628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949972-9041-E809-8456-9716F7196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E694C-8E10-B277-400F-A6678775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27565-3F38-BEA7-45BE-5B2739F8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CB6FA-6B9E-25EE-338A-56834DA87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94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8522-543C-5267-1B1F-2F48C2C5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8C505-871C-9C4C-A514-3B2A7C46C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C1225-E149-C0A0-055B-78B6DD276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46EAA-16A9-F44E-AB9E-BE1057E36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3C8FA-2A64-BA39-2DCA-5304C7CA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5361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690679-6BCD-E293-684C-7F79F95FC1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E1FB67-4E52-B9E0-EFB0-850C6F1F8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B26EA-3214-BFE0-1AD7-BDE089EA7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16984-E4CB-2C89-80ED-720593229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7D3E0-C9B9-0CF2-B54D-6D985EEDD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08962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9192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E456EEC-2BC5-434E-8C2C-3EA0C848AD6C}"/>
              </a:ext>
            </a:extLst>
          </p:cNvPr>
          <p:cNvSpPr/>
          <p:nvPr userDrawn="1"/>
        </p:nvSpPr>
        <p:spPr>
          <a:xfrm>
            <a:off x="0" y="6812281"/>
            <a:ext cx="1219200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90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43510F96-4E4D-4F6A-818D-E299E831CC01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9184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2F902-EFF5-79B8-AE12-3F9C97B2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F847E-1759-DACD-7822-F9DFC550E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22313-6246-5A84-4D7C-2EAD2231B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50336-25EF-A9F5-1224-ECEDCF674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8C464-42CF-DFD9-7065-20EB524D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0958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FE8EF-52CF-1AC1-DDC2-E685798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067AC-EEC3-BDE3-1E4B-872B7284F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97F15-A227-B660-9325-15AC19C4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16F7E-FBAE-6D55-BE6B-C267AA70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76055-028A-CB5C-D1FB-CBF167EA2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2938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AB866-AE09-8EE8-C316-30C9CA235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7D5F8-B9C2-97DD-1A16-E834E503CD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002D4-B11C-9894-708A-1E9038A575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C74C43-9E69-4139-2B87-26FFB9374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BD6587-2298-FE81-7160-249F0F9E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46EAF-E52D-4F1F-D645-522C6F4B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140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39B8E-F67A-FA82-D275-D895B0958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A919C-B81C-35EB-F163-664B55A0A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21668-ED79-9035-3EB5-90A3B9AA01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518DC-E06C-F949-EE51-28C56D9536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849C27-C1B5-4093-ACAB-5AA501C15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1E5C6A-1DEE-6DCF-F656-E8B178B38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121498-B144-1CD8-6A3A-D5B84DC5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BAB1A5-EEAB-879B-ADB2-356382231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1562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22B17-F8FA-5C63-C944-78D2388DB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681961-5F12-53EB-5BD7-DE497AFE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69A77-60F3-F1DC-9E8A-0793EFE1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284724-FB9B-3FFE-81F1-9C8D432A6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379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B7E47C-868D-6CA6-1809-7AE17DE0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26404-C509-97E6-6520-292F4CBF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F1F72-CAD2-E14D-55D9-A18178C34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9898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0C48-98C0-6314-1676-2437A1A6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B4838-CD9D-37AF-153B-1D2BE5DA2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F178D7-5E95-B1E3-FAB8-5E4C63B314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F37BAB-F930-071A-61B1-F483030C0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3F03D-527D-0B45-2629-2D4F107A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CCE0D-3A57-7C2C-1A77-D14E96DA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41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A5C6-4462-78BD-A781-F9DD56C2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99DC92-B68A-9523-0973-2442EB6AE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5B30D-AD39-2B19-F1C5-79AC02B47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0208B-46C0-93E6-0FA5-B18E6272D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6A159-E574-3F23-8127-2ED18A5A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B477BA-14E8-ADB3-EC4A-090655A53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714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9068D3-A6A2-F2D1-C511-6A9E1C5B6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079C-7542-20C1-177C-7171FE3D8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0B0D-F2F9-AB6F-6E66-DCF5B1C3F9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3CB84-009F-443C-A277-CC1B084544C8}" type="datetimeFigureOut">
              <a:rPr lang="en-ID" smtClean="0"/>
              <a:t>08/08/2024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0F1FD-FD4A-4A6C-313F-990EBA621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4C95B-C2DA-EF61-247F-2AE5636CE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38193C-095C-4A4C-A1A3-1582FB860BA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8557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market.streamlit.app/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4E1F5D5-6E32-A749-074E-C7FF8899637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2" t="26696" r="9292" b="565"/>
          <a:stretch/>
        </p:blipFill>
        <p:spPr>
          <a:xfrm>
            <a:off x="6224081" y="932348"/>
            <a:ext cx="3613841" cy="2849209"/>
          </a:xfrm>
        </p:spPr>
      </p:pic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228609" y="747031"/>
            <a:ext cx="5194417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8800" b="1" dirty="0">
                <a:solidFill>
                  <a:srgbClr val="0070C0"/>
                </a:solidFill>
                <a:latin typeface="Calibri  "/>
                <a:cs typeface="Arial" pitchFamily="34" charset="0"/>
              </a:rPr>
              <a:t>JALA</a:t>
            </a:r>
            <a:r>
              <a:rPr lang="en-US" altLang="ko-KR" sz="5400" b="1" dirty="0">
                <a:solidFill>
                  <a:srgbClr val="0070C0"/>
                </a:solidFill>
                <a:latin typeface="Calibri  "/>
                <a:cs typeface="Arial" pitchFamily="34" charset="0"/>
              </a:rPr>
              <a:t> </a:t>
            </a:r>
          </a:p>
          <a:p>
            <a:pPr marL="0" indent="0" algn="r">
              <a:buNone/>
            </a:pPr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 "/>
                <a:cs typeface="Arial" pitchFamily="34" charset="0"/>
              </a:rPr>
              <a:t>Shrimp Analysis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57691638-F38C-C455-D6E5-C025F5597D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7" r="31507"/>
          <a:stretch/>
        </p:blipFill>
        <p:spPr>
          <a:xfrm>
            <a:off x="9079549" y="860753"/>
            <a:ext cx="2195588" cy="3116597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BBB92FF-964A-A7C1-DB1B-D845FFDE5FD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5" r="6085"/>
          <a:stretch/>
        </p:blipFill>
        <p:spPr>
          <a:xfrm>
            <a:off x="8112013" y="4022252"/>
            <a:ext cx="3358728" cy="2007658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0F7261A0-67E6-3FB1-E79B-EAFB0180C3D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r="5139"/>
          <a:stretch/>
        </p:blipFill>
        <p:spPr>
          <a:xfrm>
            <a:off x="5994923" y="2743200"/>
            <a:ext cx="2556364" cy="2849209"/>
          </a:xfr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47434AF-4542-A74C-17AC-FA6521FCE3EF}"/>
              </a:ext>
            </a:extLst>
          </p:cNvPr>
          <p:cNvSpPr/>
          <p:nvPr/>
        </p:nvSpPr>
        <p:spPr>
          <a:xfrm>
            <a:off x="876710" y="5012829"/>
            <a:ext cx="400108" cy="400110"/>
          </a:xfrm>
          <a:prstGeom prst="ellipse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D" sz="1100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26EA3790-B658-A035-90DA-A55E2B7B1E96}"/>
              </a:ext>
            </a:extLst>
          </p:cNvPr>
          <p:cNvSpPr txBox="1"/>
          <p:nvPr/>
        </p:nvSpPr>
        <p:spPr>
          <a:xfrm>
            <a:off x="952426" y="5012828"/>
            <a:ext cx="5332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Montserrat" panose="00000500000000000000" pitchFamily="50" charset="0"/>
              </a:rPr>
              <a:t>M. Masdar Mahasin</a:t>
            </a:r>
            <a:endParaRPr lang="en-ID" dirty="0">
              <a:latin typeface="Montserrat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766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Average Daily Gain (ADG)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19BE85-FA6F-87EF-3119-9EB02DEF464F}"/>
              </a:ext>
            </a:extLst>
          </p:cNvPr>
          <p:cNvSpPr txBox="1"/>
          <p:nvPr/>
        </p:nvSpPr>
        <p:spPr>
          <a:xfrm>
            <a:off x="382386" y="671691"/>
            <a:ext cx="110559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Average Daily Gain (ADG)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metrik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penting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dalam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mengukur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pertambahan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harian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rata-rata. ADG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informasi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berharga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tentang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laju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pertumbuhan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periode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tertentu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menghitung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ADG,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perlu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terlebih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dahulu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menghitung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Average Body Weight (ABW):</a:t>
            </a:r>
          </a:p>
          <a:p>
            <a:pPr algn="ctr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1. Formula ABW:</a:t>
            </a:r>
          </a:p>
          <a:p>
            <a:pPr lvl="5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ABW = Total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(gram) /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sampel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2. Formula ADG:</a:t>
            </a:r>
          </a:p>
          <a:p>
            <a:pPr lvl="6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ADG = (ABW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- ABW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) /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hari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Di mana:</a:t>
            </a:r>
          </a:p>
          <a:p>
            <a:pPr lvl="7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- ADG: Average Daily Gain (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Pertambahan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Harian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Rata-rata)</a:t>
            </a:r>
          </a:p>
          <a:p>
            <a:pPr lvl="7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- ABW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badan rata-rata pada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periode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7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- ABW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badan rata-rata pada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periode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7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  -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hari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Selisih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hari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pengukuran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dan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akhir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58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Average Daily Gain (ADG)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Outlier Data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F1907-0B8D-933D-F1C4-AC6264A38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900" y="1079870"/>
            <a:ext cx="9188200" cy="39002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6A259D-73F9-650F-0C29-C57EFF63B4AE}"/>
              </a:ext>
            </a:extLst>
          </p:cNvPr>
          <p:cNvSpPr txBox="1"/>
          <p:nvPr/>
        </p:nvSpPr>
        <p:spPr>
          <a:xfrm>
            <a:off x="1185948" y="5302902"/>
            <a:ext cx="9820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Salahsatu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data outlier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budidaya</a:t>
            </a:r>
            <a:r>
              <a:rPr lang="en-US" dirty="0"/>
              <a:t> </a:t>
            </a:r>
            <a:r>
              <a:rPr lang="en-US" dirty="0" err="1"/>
              <a:t>terlampau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budidaya</a:t>
            </a:r>
            <a:r>
              <a:rPr lang="en-US" dirty="0"/>
              <a:t> rata-rata.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terdapat</a:t>
            </a:r>
            <a:r>
              <a:rPr lang="en-US" dirty="0"/>
              <a:t> data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durasi</a:t>
            </a:r>
            <a:r>
              <a:rPr lang="en-US" dirty="0"/>
              <a:t> </a:t>
            </a:r>
            <a:r>
              <a:rPr lang="en-US" dirty="0" err="1"/>
              <a:t>budidaya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8349 </a:t>
            </a:r>
            <a:r>
              <a:rPr lang="en-US" dirty="0" err="1"/>
              <a:t>hari</a:t>
            </a:r>
            <a:r>
              <a:rPr lang="en-US" dirty="0"/>
              <a:t>, Dimana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menandakan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anomali</a:t>
            </a:r>
            <a:r>
              <a:rPr lang="en-US" dirty="0"/>
              <a:t> pada dataset.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06289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Average Daily Gain (ADG)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0753C8-FB20-7F7F-6308-A27C972A9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823912"/>
            <a:ext cx="80581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6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Average Daily Gain (ADG)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B480F-19AD-9611-E948-EB4E77AC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823912"/>
            <a:ext cx="80962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31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Average Daily Gain (ADG)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B1FA86-8A1E-CB3B-18F2-76B61CD0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899" y="572308"/>
            <a:ext cx="9188202" cy="5020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51B286-EEE3-2CA2-A9CA-1CA966127804}"/>
              </a:ext>
            </a:extLst>
          </p:cNvPr>
          <p:cNvSpPr txBox="1"/>
          <p:nvPr/>
        </p:nvSpPr>
        <p:spPr>
          <a:xfrm>
            <a:off x="687185" y="5735498"/>
            <a:ext cx="10817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menarik</a:t>
            </a:r>
            <a:r>
              <a:rPr lang="en-US" dirty="0"/>
              <a:t>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dianalisis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data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data ADG yang </a:t>
            </a:r>
            <a:r>
              <a:rPr lang="en-US" dirty="0" err="1"/>
              <a:t>diperolah</a:t>
            </a:r>
            <a:r>
              <a:rPr lang="en-US" dirty="0"/>
              <a:t>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menunjukkan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budidaya</a:t>
            </a:r>
            <a:r>
              <a:rPr lang="en-US" dirty="0"/>
              <a:t> </a:t>
            </a:r>
            <a:r>
              <a:rPr lang="en-US" dirty="0" err="1"/>
              <a:t>udang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massif. </a:t>
            </a:r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terlihat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ADG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</a:t>
            </a:r>
            <a:r>
              <a:rPr lang="en-US" dirty="0" err="1"/>
              <a:t>positif</a:t>
            </a:r>
            <a:r>
              <a:rPr lang="en-US" dirty="0"/>
              <a:t>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3500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959417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Evaluation Metrics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4BFE32-29CB-FE18-012E-9904E1B6624B}"/>
              </a:ext>
            </a:extLst>
          </p:cNvPr>
          <p:cNvSpPr/>
          <p:nvPr/>
        </p:nvSpPr>
        <p:spPr>
          <a:xfrm>
            <a:off x="7686636" y="3964271"/>
            <a:ext cx="3125585" cy="63176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  Squared Error (R2)</a:t>
            </a:r>
            <a:endParaRPr lang="en-ID" b="1" dirty="0"/>
          </a:p>
        </p:txBody>
      </p:sp>
      <p:pic>
        <p:nvPicPr>
          <p:cNvPr id="2052" name="Picture 4" descr="Mean Squared Error or R-Squared - Which one to use?">
            <a:extLst>
              <a:ext uri="{FF2B5EF4-FFF2-40B4-BE49-F238E27FC236}">
                <a16:creationId xmlns:a16="http://schemas.microsoft.com/office/drawing/2014/main" id="{CC652F91-4F7D-D283-7470-DEA3B674F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7" y="1115669"/>
            <a:ext cx="6423314" cy="388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oking at R-Squared. In data science we create regression… | by Erika D |  Medium">
            <a:extLst>
              <a:ext uri="{FF2B5EF4-FFF2-40B4-BE49-F238E27FC236}">
                <a16:creationId xmlns:a16="http://schemas.microsoft.com/office/drawing/2014/main" id="{36A996E2-7F59-7C2F-60ED-F876F9CB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666" y="2501132"/>
            <a:ext cx="5569527" cy="11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85C9F3-5F69-15A4-9DCE-D3786066F967}"/>
              </a:ext>
            </a:extLst>
          </p:cNvPr>
          <p:cNvSpPr/>
          <p:nvPr/>
        </p:nvSpPr>
        <p:spPr>
          <a:xfrm>
            <a:off x="2396624" y="5426447"/>
            <a:ext cx="3125585" cy="631767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Mean Squared Error (MSE)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4030858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448829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Survival Rate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Best Model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low diagram of gradient boosting machine learning method. The ensemble...  | Download Scientific Diagram">
            <a:extLst>
              <a:ext uri="{FF2B5EF4-FFF2-40B4-BE49-F238E27FC236}">
                <a16:creationId xmlns:a16="http://schemas.microsoft.com/office/drawing/2014/main" id="{B20C6B87-62C3-12A6-CE49-17D662AE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8" y="572459"/>
            <a:ext cx="8962089" cy="58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4BFE32-29CB-FE18-012E-9904E1B6624B}"/>
              </a:ext>
            </a:extLst>
          </p:cNvPr>
          <p:cNvSpPr/>
          <p:nvPr/>
        </p:nvSpPr>
        <p:spPr>
          <a:xfrm>
            <a:off x="8728364" y="5628666"/>
            <a:ext cx="3125585" cy="6317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Gradient Boosting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1228287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448829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Survival Rate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76A600-AFE2-6063-7269-ED995B3DB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207" y="785241"/>
            <a:ext cx="7958050" cy="52875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3D2D83-08AE-5A73-241A-B1B9935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67" y="890587"/>
            <a:ext cx="2533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7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416139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Average Body 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Method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4BFE32-29CB-FE18-012E-9904E1B6624B}"/>
              </a:ext>
            </a:extLst>
          </p:cNvPr>
          <p:cNvSpPr/>
          <p:nvPr/>
        </p:nvSpPr>
        <p:spPr>
          <a:xfrm>
            <a:off x="8728364" y="5628666"/>
            <a:ext cx="3125585" cy="631767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Random Forest Regression</a:t>
            </a:r>
            <a:endParaRPr lang="en-ID" b="1" dirty="0"/>
          </a:p>
        </p:txBody>
      </p:sp>
      <p:pic>
        <p:nvPicPr>
          <p:cNvPr id="4098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37C041E2-76EC-6975-F3A1-2765E51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8" y="1057179"/>
            <a:ext cx="8200136" cy="47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1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4161396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Average Body 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396389" y="5077026"/>
            <a:ext cx="1686630" cy="423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FC478-B387-B97E-EDB8-C28EDDAE3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0" y="2180986"/>
            <a:ext cx="3586068" cy="249602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84C09-5143-E180-FC31-C5A276538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338" y="2180987"/>
            <a:ext cx="7155992" cy="24960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B6AB51-21F8-3C95-E1AA-C9E867F9FDB0}"/>
              </a:ext>
            </a:extLst>
          </p:cNvPr>
          <p:cNvSpPr/>
          <p:nvPr/>
        </p:nvSpPr>
        <p:spPr>
          <a:xfrm>
            <a:off x="7324019" y="5077026"/>
            <a:ext cx="1686630" cy="42377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Model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41115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Survival Rate 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605824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 Cleansing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2A52D-A7FA-2F3E-ECA9-E12F2D684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97" y="1700212"/>
            <a:ext cx="3076575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FC080-3CB9-3557-9247-26A3AF7F3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03" y="1228725"/>
            <a:ext cx="3429000" cy="440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DF5035-342B-43D5-D19F-E1A0C5389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634" y="1595437"/>
            <a:ext cx="34480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20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033331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Biomass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Method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4BFE32-29CB-FE18-012E-9904E1B6624B}"/>
              </a:ext>
            </a:extLst>
          </p:cNvPr>
          <p:cNvSpPr/>
          <p:nvPr/>
        </p:nvSpPr>
        <p:spPr>
          <a:xfrm>
            <a:off x="8728364" y="5628666"/>
            <a:ext cx="3125585" cy="63176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Random Forest Regression</a:t>
            </a:r>
            <a:endParaRPr lang="en-ID" b="1" dirty="0"/>
          </a:p>
        </p:txBody>
      </p:sp>
      <p:pic>
        <p:nvPicPr>
          <p:cNvPr id="4098" name="Picture 2" descr="Random Forest Regression. Random Forest Regression is a… | by Chaya | Level  Up Coding">
            <a:extLst>
              <a:ext uri="{FF2B5EF4-FFF2-40B4-BE49-F238E27FC236}">
                <a16:creationId xmlns:a16="http://schemas.microsoft.com/office/drawing/2014/main" id="{37C041E2-76EC-6975-F3A1-2765E5159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28" y="1057179"/>
            <a:ext cx="8200136" cy="474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565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4161396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Average Body Weight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396389" y="5077026"/>
            <a:ext cx="1686630" cy="4237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B6AB51-21F8-3C95-E1AA-C9E867F9FDB0}"/>
              </a:ext>
            </a:extLst>
          </p:cNvPr>
          <p:cNvSpPr/>
          <p:nvPr/>
        </p:nvSpPr>
        <p:spPr>
          <a:xfrm>
            <a:off x="7324019" y="5288915"/>
            <a:ext cx="1686630" cy="423779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Testing Model</a:t>
            </a:r>
            <a:endParaRPr lang="en-ID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6B3AAF-F8F6-D5C5-25C2-611CAB502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35" y="2061556"/>
            <a:ext cx="3550338" cy="2734888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A99F5-5B00-9870-0B1B-38AD0E1AA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191" y="1780974"/>
            <a:ext cx="7046286" cy="329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65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033844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Revenue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Best Model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Flow diagram of gradient boosting machine learning method. The ensemble...  | Download Scientific Diagram">
            <a:extLst>
              <a:ext uri="{FF2B5EF4-FFF2-40B4-BE49-F238E27FC236}">
                <a16:creationId xmlns:a16="http://schemas.microsoft.com/office/drawing/2014/main" id="{B20C6B87-62C3-12A6-CE49-17D662AEE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68" y="572459"/>
            <a:ext cx="8962089" cy="58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44BFE32-29CB-FE18-012E-9904E1B6624B}"/>
              </a:ext>
            </a:extLst>
          </p:cNvPr>
          <p:cNvSpPr/>
          <p:nvPr/>
        </p:nvSpPr>
        <p:spPr>
          <a:xfrm>
            <a:off x="8728364" y="5628666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Gradient Boosting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3741311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3033844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Predictive Modelling : Revenue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Result</a:t>
            </a:r>
            <a:endParaRPr lang="en-ID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84731" cy="33855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BE3477-D7A4-80E7-51BC-D3945109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16" y="1038225"/>
            <a:ext cx="4829175" cy="4781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FB530-3520-0676-F740-9279B0C51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081" y="1341960"/>
            <a:ext cx="6276972" cy="417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85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How to optimize Shrimp farming?</a:t>
            </a:r>
          </a:p>
        </p:txBody>
      </p:sp>
      <p:pic>
        <p:nvPicPr>
          <p:cNvPr id="5124" name="Picture 4" descr="Winter shrimp crop: Southern India precautions. - Skretting">
            <a:extLst>
              <a:ext uri="{FF2B5EF4-FFF2-40B4-BE49-F238E27FC236}">
                <a16:creationId xmlns:a16="http://schemas.microsoft.com/office/drawing/2014/main" id="{59A365EA-F364-6403-A3F7-62804100F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0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432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Water Quality | National Agricultural Library">
            <a:extLst>
              <a:ext uri="{FF2B5EF4-FFF2-40B4-BE49-F238E27FC236}">
                <a16:creationId xmlns:a16="http://schemas.microsoft.com/office/drawing/2014/main" id="{A4C18481-8A6A-01CD-7E5D-BB460FDA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08" y="1446414"/>
            <a:ext cx="5947758" cy="396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92046-5CA7-EEE7-8BAD-E9F4B6307D3F}"/>
              </a:ext>
            </a:extLst>
          </p:cNvPr>
          <p:cNvSpPr/>
          <p:nvPr/>
        </p:nvSpPr>
        <p:spPr>
          <a:xfrm>
            <a:off x="7733300" y="1273739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Water Quality</a:t>
            </a:r>
            <a:endParaRPr lang="en-ID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05AB3-9FB4-6055-4BF0-A9977CC557D4}"/>
              </a:ext>
            </a:extLst>
          </p:cNvPr>
          <p:cNvSpPr txBox="1"/>
          <p:nvPr/>
        </p:nvSpPr>
        <p:spPr>
          <a:xfrm>
            <a:off x="6746292" y="2364598"/>
            <a:ext cx="509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the dataset processed, the most Important thing for Water Quality  :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Temperature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pH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DO (</a:t>
            </a:r>
            <a:r>
              <a:rPr lang="en-US" sz="2400" dirty="0" err="1"/>
              <a:t>Kandungan</a:t>
            </a:r>
            <a:r>
              <a:rPr lang="en-US" sz="2400" dirty="0"/>
              <a:t> </a:t>
            </a:r>
            <a:r>
              <a:rPr lang="en-US" sz="2400" dirty="0" err="1"/>
              <a:t>Oksigen</a:t>
            </a:r>
            <a:r>
              <a:rPr lang="en-US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en-ID" sz="2400" dirty="0"/>
              <a:t>Salinity</a:t>
            </a:r>
          </a:p>
        </p:txBody>
      </p:sp>
    </p:spTree>
    <p:extLst>
      <p:ext uri="{BB962C8B-B14F-4D97-AF65-F5344CB8AC3E}">
        <p14:creationId xmlns:p14="http://schemas.microsoft.com/office/powerpoint/2010/main" val="20092075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92046-5CA7-EEE7-8BAD-E9F4B6307D3F}"/>
              </a:ext>
            </a:extLst>
          </p:cNvPr>
          <p:cNvSpPr/>
          <p:nvPr/>
        </p:nvSpPr>
        <p:spPr>
          <a:xfrm>
            <a:off x="7733300" y="538380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Feeding</a:t>
            </a:r>
            <a:endParaRPr lang="en-ID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05AB3-9FB4-6055-4BF0-A9977CC557D4}"/>
              </a:ext>
            </a:extLst>
          </p:cNvPr>
          <p:cNvSpPr txBox="1"/>
          <p:nvPr/>
        </p:nvSpPr>
        <p:spPr>
          <a:xfrm>
            <a:off x="6746292" y="1629239"/>
            <a:ext cx="509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Based on the dataset processed, the most Important thing for Water Quality  :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err="1"/>
              <a:t>Jumlah</a:t>
            </a:r>
            <a:r>
              <a:rPr lang="en-US" sz="2400" dirty="0"/>
              <a:t> </a:t>
            </a:r>
            <a:r>
              <a:rPr lang="en-US" sz="2400" dirty="0" err="1"/>
              <a:t>Pakan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FCR</a:t>
            </a:r>
            <a:endParaRPr lang="en-ID" sz="2400" dirty="0"/>
          </a:p>
        </p:txBody>
      </p:sp>
      <p:pic>
        <p:nvPicPr>
          <p:cNvPr id="9222" name="Picture 6" descr="Least-cost formulation software in shrimp aquafeed production - Responsible  Seafood Advocate">
            <a:extLst>
              <a:ext uri="{FF2B5EF4-FFF2-40B4-BE49-F238E27FC236}">
                <a16:creationId xmlns:a16="http://schemas.microsoft.com/office/drawing/2014/main" id="{B8342835-2B8A-8B45-2EDD-72454B55A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5" y="307198"/>
            <a:ext cx="4840486" cy="363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The circular economy: why Indonesian shrimp farmers are changing the shape  of their ponds | The Fish Site">
            <a:extLst>
              <a:ext uri="{FF2B5EF4-FFF2-40B4-BE49-F238E27FC236}">
                <a16:creationId xmlns:a16="http://schemas.microsoft.com/office/drawing/2014/main" id="{FBF9F792-E325-3AE0-6F07-80F4F4FD6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45" y="4105798"/>
            <a:ext cx="4840486" cy="254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5FE019-D421-40F2-0746-FF679D90D857}"/>
              </a:ext>
            </a:extLst>
          </p:cNvPr>
          <p:cNvSpPr/>
          <p:nvPr/>
        </p:nvSpPr>
        <p:spPr>
          <a:xfrm>
            <a:off x="7885700" y="4074599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Pond</a:t>
            </a:r>
            <a:endParaRPr lang="en-ID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D144D-83D1-F291-D5E4-F43D814611B9}"/>
              </a:ext>
            </a:extLst>
          </p:cNvPr>
          <p:cNvSpPr txBox="1"/>
          <p:nvPr/>
        </p:nvSpPr>
        <p:spPr>
          <a:xfrm>
            <a:off x="6898692" y="5165458"/>
            <a:ext cx="509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Area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Density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4158853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92046-5CA7-EEE7-8BAD-E9F4B6307D3F}"/>
              </a:ext>
            </a:extLst>
          </p:cNvPr>
          <p:cNvSpPr/>
          <p:nvPr/>
        </p:nvSpPr>
        <p:spPr>
          <a:xfrm>
            <a:off x="285096" y="388750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Future Works</a:t>
            </a:r>
            <a:endParaRPr lang="en-ID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05AB3-9FB4-6055-4BF0-A9977CC557D4}"/>
              </a:ext>
            </a:extLst>
          </p:cNvPr>
          <p:cNvSpPr txBox="1"/>
          <p:nvPr/>
        </p:nvSpPr>
        <p:spPr>
          <a:xfrm>
            <a:off x="504305" y="1446360"/>
            <a:ext cx="111833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I plan to develop this project into a web-based application using </a:t>
            </a: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</a:rPr>
              <a:t>Streamlit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. An example of a similar implementation can be seen in my previous SAAS project: </a:t>
            </a:r>
            <a:r>
              <a:rPr lang="en-US" sz="2400" b="1" i="0" dirty="0" err="1">
                <a:solidFill>
                  <a:srgbClr val="1F2328"/>
                </a:solidFill>
                <a:effectLst/>
                <a:latin typeface="-apple-system"/>
                <a:hlinkClick r:id="rId2"/>
              </a:rPr>
              <a:t>ChatMarket</a:t>
            </a:r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 (</a:t>
            </a:r>
            <a:r>
              <a:rPr lang="en-ID" sz="2400" b="1" dirty="0" err="1">
                <a:hlinkClick r:id="rId2"/>
              </a:rPr>
              <a:t>chatmarket.streamlit.app</a:t>
            </a:r>
            <a:r>
              <a:rPr lang="en-ID" sz="2400" b="1" dirty="0"/>
              <a:t>)</a:t>
            </a:r>
            <a:endParaRPr lang="en-US" sz="2400" b="1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sz="2400" b="1" i="0" dirty="0">
                <a:solidFill>
                  <a:srgbClr val="1F2328"/>
                </a:solidFill>
                <a:effectLst/>
                <a:latin typeface="-apple-system"/>
              </a:rPr>
              <a:t>Planned features include: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User-friendly web interface for data input and result visualization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Real-time dashboard for shrimp cultivation monitoring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F2328"/>
                </a:solidFill>
                <a:effectLst/>
                <a:latin typeface="-apple-system"/>
              </a:rPr>
              <a:t>Integration with RAG-LLM to be a Chatbot Shrimp Farming Consultant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F2328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  <a:p>
            <a:pPr algn="l"/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For detail data/processing, you can check in my </a:t>
            </a:r>
            <a:r>
              <a:rPr lang="en-US" sz="2400" b="1" dirty="0" err="1">
                <a:solidFill>
                  <a:srgbClr val="1F2328"/>
                </a:solidFill>
                <a:latin typeface="-apple-system"/>
              </a:rPr>
              <a:t>github</a:t>
            </a:r>
            <a:r>
              <a:rPr lang="en-US" sz="2400" b="1" dirty="0">
                <a:solidFill>
                  <a:srgbClr val="1F2328"/>
                </a:solidFill>
                <a:latin typeface="-apple-system"/>
              </a:rPr>
              <a:t> :</a:t>
            </a:r>
          </a:p>
          <a:p>
            <a:pPr algn="l"/>
            <a:r>
              <a:rPr lang="en-US" sz="2400" dirty="0">
                <a:solidFill>
                  <a:srgbClr val="1F2328"/>
                </a:solidFill>
                <a:latin typeface="-apple-system"/>
              </a:rPr>
              <a:t>https://github.com/mmasdar/shrimp-cultivation-monitoring</a:t>
            </a:r>
            <a:endParaRPr lang="en-US" sz="2400" b="0" i="0" dirty="0">
              <a:solidFill>
                <a:srgbClr val="1F2328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81792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CA92046-5CA7-EEE7-8BAD-E9F4B6307D3F}"/>
              </a:ext>
            </a:extLst>
          </p:cNvPr>
          <p:cNvSpPr/>
          <p:nvPr/>
        </p:nvSpPr>
        <p:spPr>
          <a:xfrm>
            <a:off x="285096" y="388750"/>
            <a:ext cx="3125585" cy="63176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Several Reference</a:t>
            </a:r>
            <a:endParaRPr lang="en-ID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E05AB3-9FB4-6055-4BF0-A9977CC557D4}"/>
              </a:ext>
            </a:extLst>
          </p:cNvPr>
          <p:cNvSpPr txBox="1"/>
          <p:nvPr/>
        </p:nvSpPr>
        <p:spPr>
          <a:xfrm>
            <a:off x="504305" y="1428639"/>
            <a:ext cx="11183390" cy="5040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	Nayan, A. A.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machine learning approach for early detection of fish diseases by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analyzing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water quality.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Trends Sci.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18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1–11 (2021).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	Islam, M. M.,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Kashem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M. A. &amp; Uddin, J. Fish survival prediction in an aquatic environment using random forest model.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IAES Int. J. </a:t>
            </a:r>
            <a:r>
              <a:rPr lang="en-ID" sz="1800" i="1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Artif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ID" sz="1800" i="1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Intell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10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614–622 (2021).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	Ayesha Jasmin, S., Ramesh, P. &amp; Tanveer, M. An intelligent framework for prediction and forecasting of dissolved oxygen level and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biofloc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amount in a shrimp culture system using machine learning techniques.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Expert Syst. Appl.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199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117160 (2022).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	Orozco-Lugo, A. G.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Monitoring of water quality in a shrimp farm using a FANET.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Internet of Things (Netherlands)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18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100170 (2022).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	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Venkateswarlu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V, S. P. A. P. B. P. A study on water quality parameters in shrimp L.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vannamei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semi-intensive grow out culture farms in coastal districts of Andhra Pradesh, India.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Int. J. Fish. </a:t>
            </a:r>
            <a:r>
              <a:rPr lang="en-ID" sz="1800" i="1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Aquat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Stud.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394–399 (2019).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06400" indent="-406400">
              <a:lnSpc>
                <a:spcPct val="107000"/>
              </a:lnSpc>
              <a:spcAft>
                <a:spcPts val="800"/>
              </a:spcAft>
            </a:pP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	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Ariadi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H.,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Fadjar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M., Mahmudi, M. &amp;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Supriatna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The relationships between water quality parameters and the growth rate of white shrimp (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Litopenaeus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vannamei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in intensive ponds. </a:t>
            </a:r>
            <a:r>
              <a:rPr lang="en-ID" sz="1800" i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AACL </a:t>
            </a:r>
            <a:r>
              <a:rPr lang="en-ID" sz="1800" i="1" kern="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Bioflux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ID" sz="1800" b="1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</a:t>
            </a:r>
            <a:r>
              <a:rPr lang="en-ID" sz="1800" kern="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2103–2116 (2019).</a:t>
            </a:r>
            <a:endParaRPr lang="en-ID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232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Survival Rate 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271823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37F91-79BE-838C-0E54-CC546312BA2D}"/>
              </a:ext>
            </a:extLst>
          </p:cNvPr>
          <p:cNvSpPr txBox="1"/>
          <p:nvPr/>
        </p:nvSpPr>
        <p:spPr>
          <a:xfrm>
            <a:off x="681644" y="1446414"/>
            <a:ext cx="112720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Formula:</a:t>
            </a:r>
          </a:p>
          <a:p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 = (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* 100%</a:t>
            </a:r>
          </a:p>
          <a:p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Dimana:</a:t>
            </a:r>
          </a:p>
          <a:p>
            <a:pPr marL="285750" indent="-285750">
              <a:buFontTx/>
              <a:buChar char="-"/>
            </a:pP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 = Survival Rate (%)</a:t>
            </a:r>
          </a:p>
          <a:p>
            <a:pPr marL="285750" indent="-285750">
              <a:buFontTx/>
              <a:buChar char="-"/>
            </a:pP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dipanen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endParaRPr lang="en-ID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ID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endParaRPr lang="en-ID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Survival Rate (SR)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bertahan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penebaran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panen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Formula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membandingkan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dipanen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dikalikan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100%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SR,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kelangsungan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masa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71B08-3477-E36A-11D9-212C2920B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686" y="1024733"/>
            <a:ext cx="5687594" cy="33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43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Survival Rate 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445524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Data </a:t>
            </a:r>
            <a:r>
              <a:rPr lang="en-US" sz="1600" b="1" dirty="0" err="1">
                <a:solidFill>
                  <a:schemeClr val="bg1"/>
                </a:solidFill>
              </a:rPr>
              <a:t>Anomali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7AD922-DEB1-8D6F-6B29-79D938704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65" y="1978429"/>
            <a:ext cx="5949450" cy="3427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6F39DB-F84B-2D1F-9C9C-64220D6D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544" y="1978429"/>
            <a:ext cx="4966720" cy="342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15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Survival Rate 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519775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Preprocessing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0C80A-0E35-7BEC-018D-539DA85CAB41}"/>
              </a:ext>
            </a:extLst>
          </p:cNvPr>
          <p:cNvSpPr txBox="1"/>
          <p:nvPr/>
        </p:nvSpPr>
        <p:spPr>
          <a:xfrm>
            <a:off x="731519" y="1895301"/>
            <a:ext cx="57524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/>
              <a:t>Langkah-</a:t>
            </a:r>
            <a:r>
              <a:rPr lang="en-ID" dirty="0" err="1"/>
              <a:t>langkah</a:t>
            </a:r>
            <a:r>
              <a:rPr lang="en-ID" dirty="0"/>
              <a:t> </a:t>
            </a:r>
            <a:r>
              <a:rPr lang="en-ID" dirty="0" err="1"/>
              <a:t>pra-pemrosesan</a:t>
            </a:r>
            <a:r>
              <a:rPr lang="en-ID" dirty="0"/>
              <a:t>:</a:t>
            </a:r>
          </a:p>
          <a:p>
            <a:r>
              <a:rPr lang="en-ID" dirty="0"/>
              <a:t>1. Hapus baris data </a:t>
            </a:r>
            <a:r>
              <a:rPr lang="en-ID" dirty="0" err="1"/>
              <a:t>jika</a:t>
            </a:r>
            <a:r>
              <a:rPr lang="en-ID" dirty="0"/>
              <a:t>:</a:t>
            </a:r>
          </a:p>
          <a:p>
            <a:r>
              <a:rPr lang="en-ID" dirty="0"/>
              <a:t>   - </a:t>
            </a:r>
            <a:r>
              <a:rPr lang="en-ID" dirty="0" err="1"/>
              <a:t>total_harvested</a:t>
            </a:r>
            <a:r>
              <a:rPr lang="en-ID" dirty="0"/>
              <a:t> = 0</a:t>
            </a:r>
          </a:p>
          <a:p>
            <a:r>
              <a:rPr lang="en-ID" dirty="0"/>
              <a:t>   - </a:t>
            </a:r>
            <a:r>
              <a:rPr lang="en-ID" dirty="0" err="1"/>
              <a:t>total_harvested</a:t>
            </a:r>
            <a:r>
              <a:rPr lang="en-ID" dirty="0"/>
              <a:t> = </a:t>
            </a:r>
            <a:r>
              <a:rPr lang="en-ID" dirty="0" err="1"/>
              <a:t>NaN</a:t>
            </a:r>
            <a:endParaRPr lang="en-ID" dirty="0"/>
          </a:p>
          <a:p>
            <a:endParaRPr lang="en-ID" dirty="0"/>
          </a:p>
          <a:p>
            <a:r>
              <a:rPr lang="en-ID" dirty="0"/>
              <a:t>2. Batasi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survival_rate</a:t>
            </a:r>
            <a:r>
              <a:rPr lang="en-ID" dirty="0"/>
              <a:t>:</a:t>
            </a:r>
          </a:p>
          <a:p>
            <a:r>
              <a:rPr lang="en-ID" dirty="0"/>
              <a:t>   - Jika </a:t>
            </a:r>
            <a:r>
              <a:rPr lang="en-ID" dirty="0" err="1"/>
              <a:t>survival_rate</a:t>
            </a:r>
            <a:r>
              <a:rPr lang="en-ID" dirty="0"/>
              <a:t> &gt; 100, </a:t>
            </a:r>
            <a:r>
              <a:rPr lang="en-ID" dirty="0" err="1"/>
              <a:t>ubah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100.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asumsi</a:t>
            </a:r>
            <a:r>
              <a:rPr lang="en-ID" dirty="0"/>
              <a:t> </a:t>
            </a:r>
            <a:r>
              <a:rPr lang="en-ID" dirty="0" err="1"/>
              <a:t>bahwa</a:t>
            </a:r>
            <a:r>
              <a:rPr lang="en-ID" dirty="0"/>
              <a:t> Survival Rate </a:t>
            </a:r>
            <a:r>
              <a:rPr lang="en-ID" dirty="0" err="1"/>
              <a:t>maksimal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100%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E7CCED-A1BC-20DC-7FD6-45E0FCA7B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985" y="814646"/>
            <a:ext cx="4265783" cy="25853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B60A12-6C49-0855-F2CF-2579B04A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985" y="3694802"/>
            <a:ext cx="42672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2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535309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Survival Rate Calculation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710451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Chart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337F91-79BE-838C-0E54-CC546312BA2D}"/>
              </a:ext>
            </a:extLst>
          </p:cNvPr>
          <p:cNvSpPr txBox="1"/>
          <p:nvPr/>
        </p:nvSpPr>
        <p:spPr>
          <a:xfrm>
            <a:off x="681644" y="1313411"/>
            <a:ext cx="112720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Formula:</a:t>
            </a:r>
          </a:p>
          <a:p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SR = (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/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* 100%</a:t>
            </a:r>
          </a:p>
          <a:p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Dimana:</a:t>
            </a:r>
          </a:p>
          <a:p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SR = Survival Rate (%)</a:t>
            </a:r>
          </a:p>
          <a:p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dipanen</a:t>
            </a:r>
            <a:endParaRPr lang="en-ID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endParaRPr lang="en-ID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Survival Rate (SR)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bertahan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penebaran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hingga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panen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Formula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membandingkan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berhasil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dipanen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dikalikan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100%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SR,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kelangsungan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masa </a:t>
            </a:r>
            <a:r>
              <a:rPr lang="en-ID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7B23C1-D626-99B3-91ED-D36AEF1D8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19125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5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325893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Alternatif</a:t>
            </a:r>
            <a:r>
              <a:rPr lang="en-US" sz="1600" b="1" dirty="0">
                <a:solidFill>
                  <a:schemeClr val="bg1"/>
                </a:solidFill>
              </a:rPr>
              <a:t> Survival Rate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1206292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Alternative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218AA1-97EC-DC78-6DEE-8C8E23081208}"/>
              </a:ext>
            </a:extLst>
          </p:cNvPr>
          <p:cNvSpPr txBox="1"/>
          <p:nvPr/>
        </p:nvSpPr>
        <p:spPr>
          <a:xfrm>
            <a:off x="432261" y="889843"/>
            <a:ext cx="1127939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Ada dataset mortality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menunjukkan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total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dari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kita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bisa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menganalisis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Survival Rate juga.</a:t>
            </a:r>
          </a:p>
          <a:p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Formula:</a:t>
            </a:r>
          </a:p>
          <a:p>
            <a:pPr lvl="5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6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SR = ((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nM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) /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) * 100%</a:t>
            </a:r>
          </a:p>
          <a:p>
            <a:pPr lvl="5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5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Dimana:</a:t>
            </a:r>
          </a:p>
          <a:p>
            <a:pPr marL="3028950" lvl="6" indent="-285750">
              <a:buFontTx/>
              <a:buChar char="-"/>
            </a:pP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SR = Survival Rate (%)</a:t>
            </a:r>
          </a:p>
          <a:p>
            <a:pPr marL="3028950" lvl="6" indent="-285750">
              <a:buFontTx/>
              <a:buChar char="-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028950" lvl="6" indent="-285750">
              <a:buFontTx/>
              <a:buChar char="-"/>
            </a:pP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nM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(mortality)</a:t>
            </a:r>
          </a:p>
          <a:p>
            <a:pPr marL="3028950" lvl="6" indent="-285750">
              <a:buFontTx/>
              <a:buChar char="-"/>
            </a:pPr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Formula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menghitung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selisih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antara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ditebar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mati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masa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dibagi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jumlah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tebar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awal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kemudian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dikalikan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100%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untuk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mendapatkan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persentase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menggunakan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mortalitas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memberikan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estimasi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survival rate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lebih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akurat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sepanjang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tinggi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nilai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SR,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semakin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baik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tingkat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kelangsungan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hidup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udang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masa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endParaRPr lang="en-ID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Perbedaan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utama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dengan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metode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sebelumnya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adalah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penggunaan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mortalitas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langsung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alih-alih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data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panen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, yang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memungkinkan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pemantauan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survival rate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secara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real-time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selama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siklus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budidaya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D" dirty="0" err="1">
                <a:latin typeface="Calibri" panose="020F0502020204030204" pitchFamily="34" charset="0"/>
                <a:cs typeface="Calibri" panose="020F0502020204030204" pitchFamily="34" charset="0"/>
              </a:rPr>
              <a:t>berlangsung</a:t>
            </a:r>
            <a:r>
              <a:rPr lang="en-ID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997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325893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Alternatif</a:t>
            </a:r>
            <a:r>
              <a:rPr lang="en-US" sz="1600" b="1" dirty="0">
                <a:solidFill>
                  <a:schemeClr val="bg1"/>
                </a:solidFill>
              </a:rPr>
              <a:t> Survival Rate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787395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Result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4BD3BB-C100-1397-594B-3FEE69CCA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51" y="926157"/>
            <a:ext cx="7858298" cy="40414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15055-C8AE-2E04-0787-2422D29C963F}"/>
              </a:ext>
            </a:extLst>
          </p:cNvPr>
          <p:cNvSpPr txBox="1"/>
          <p:nvPr/>
        </p:nvSpPr>
        <p:spPr>
          <a:xfrm>
            <a:off x="631767" y="5220393"/>
            <a:ext cx="1097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kelemahan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indikasi</a:t>
            </a:r>
            <a:r>
              <a:rPr lang="en-US" dirty="0"/>
              <a:t> data yang </a:t>
            </a:r>
            <a:r>
              <a:rPr lang="en-US" dirty="0" err="1"/>
              <a:t>dilaporkan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dan </a:t>
            </a:r>
            <a:r>
              <a:rPr lang="en-US" dirty="0" err="1"/>
              <a:t>lengkap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perhitungan</a:t>
            </a:r>
            <a:r>
              <a:rPr lang="en-US" dirty="0"/>
              <a:t> Survival Rate </a:t>
            </a:r>
            <a:r>
              <a:rPr lang="en-US" dirty="0" err="1"/>
              <a:t>melalui</a:t>
            </a:r>
            <a:r>
              <a:rPr lang="en-US" dirty="0"/>
              <a:t> mortality </a:t>
            </a:r>
            <a:r>
              <a:rPr lang="en-US" dirty="0" err="1"/>
              <a:t>kurang</a:t>
            </a:r>
            <a:r>
              <a:rPr lang="en-US" dirty="0"/>
              <a:t> </a:t>
            </a:r>
            <a:r>
              <a:rPr lang="en-US" dirty="0" err="1"/>
              <a:t>tepat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.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79750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0C8ECA-54DC-96F8-4D74-504E953C5DEC}"/>
              </a:ext>
            </a:extLst>
          </p:cNvPr>
          <p:cNvSpPr/>
          <p:nvPr/>
        </p:nvSpPr>
        <p:spPr>
          <a:xfrm>
            <a:off x="-9302" y="0"/>
            <a:ext cx="4354965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7A7310-6D10-AC85-0ACA-F12AC2A4C72C}"/>
              </a:ext>
            </a:extLst>
          </p:cNvPr>
          <p:cNvSpPr txBox="1"/>
          <p:nvPr/>
        </p:nvSpPr>
        <p:spPr>
          <a:xfrm>
            <a:off x="0" y="42612"/>
            <a:ext cx="2325893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Alternatif</a:t>
            </a:r>
            <a:r>
              <a:rPr lang="en-US" sz="1600" b="1" dirty="0">
                <a:solidFill>
                  <a:schemeClr val="bg1"/>
                </a:solidFill>
              </a:rPr>
              <a:t> Survival Rate</a:t>
            </a:r>
            <a:endParaRPr lang="en-ID" sz="16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F5F7EC-F808-911A-6C71-EA21884FD422}"/>
              </a:ext>
            </a:extLst>
          </p:cNvPr>
          <p:cNvSpPr/>
          <p:nvPr/>
        </p:nvSpPr>
        <p:spPr>
          <a:xfrm>
            <a:off x="10505369" y="6262"/>
            <a:ext cx="1686630" cy="42377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1E178A-7659-2A18-17F4-8B5F0C7B22DE}"/>
              </a:ext>
            </a:extLst>
          </p:cNvPr>
          <p:cNvSpPr txBox="1"/>
          <p:nvPr/>
        </p:nvSpPr>
        <p:spPr>
          <a:xfrm>
            <a:off x="10505369" y="53903"/>
            <a:ext cx="710451" cy="33855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Chart</a:t>
            </a:r>
            <a:endParaRPr lang="en-ID" sz="16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20F69-514D-0B9F-E095-FE0AEDD1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19125"/>
            <a:ext cx="113252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1227</Words>
  <Application>Microsoft Office PowerPoint</Application>
  <PresentationFormat>Widescreen</PresentationFormat>
  <Paragraphs>147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-apple-system</vt:lpstr>
      <vt:lpstr>Aptos</vt:lpstr>
      <vt:lpstr>Aptos Display</vt:lpstr>
      <vt:lpstr>Arial</vt:lpstr>
      <vt:lpstr>Calibri</vt:lpstr>
      <vt:lpstr>Calibri  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Masdar Mahasin</dc:creator>
  <cp:lastModifiedBy>Muhammad Masdar Mahasin</cp:lastModifiedBy>
  <cp:revision>69</cp:revision>
  <cp:lastPrinted>2024-05-22T05:59:30Z</cp:lastPrinted>
  <dcterms:created xsi:type="dcterms:W3CDTF">2024-05-19T04:34:39Z</dcterms:created>
  <dcterms:modified xsi:type="dcterms:W3CDTF">2024-08-08T06:13:59Z</dcterms:modified>
</cp:coreProperties>
</file>